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65" r:id="rId3"/>
    <p:sldId id="266" r:id="rId4"/>
    <p:sldId id="268" r:id="rId5"/>
    <p:sldId id="258" r:id="rId6"/>
    <p:sldId id="269" r:id="rId7"/>
    <p:sldId id="271" r:id="rId8"/>
    <p:sldId id="261" r:id="rId9"/>
    <p:sldId id="262" r:id="rId10"/>
    <p:sldId id="272" r:id="rId11"/>
    <p:sldId id="26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3T10:22:25.52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0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87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27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5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6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5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5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6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Beljakovin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600" b="1" dirty="0">
                <a:solidFill>
                  <a:schemeClr val="accent2">
                    <a:lumMod val="75000"/>
                  </a:schemeClr>
                </a:solidFill>
              </a:rPr>
              <a:t>Živila z več beljakovinami</a:t>
            </a:r>
          </a:p>
        </p:txBody>
      </p:sp>
    </p:spTree>
    <p:extLst>
      <p:ext uri="{BB962C8B-B14F-4D97-AF65-F5344CB8AC3E}">
        <p14:creationId xmlns:p14="http://schemas.microsoft.com/office/powerpoint/2010/main" val="3812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7DDB-1490-D443-BC42-CD5DAACB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8562"/>
          </a:xfrm>
        </p:spPr>
        <p:txBody>
          <a:bodyPr>
            <a:normAutofit/>
          </a:bodyPr>
          <a:lstStyle/>
          <a:p>
            <a:pPr algn="ctr"/>
            <a:r>
              <a:rPr lang="en-SI" sz="4000" b="1" dirty="0"/>
              <a:t>8. Beljakovine in športniki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7EA4A-7E36-CC47-8B22-9D07FEB76591}"/>
              </a:ext>
            </a:extLst>
          </p:cNvPr>
          <p:cNvSpPr/>
          <p:nvPr/>
        </p:nvSpPr>
        <p:spPr>
          <a:xfrm>
            <a:off x="677334" y="1578279"/>
            <a:ext cx="8466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2D050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Glede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intenzivnost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telesne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dejavnosti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običajno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priporoča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športniki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dnevno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zaužijejo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1 in 1,6 g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kakovostnih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kilogram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telesne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buClr>
                <a:srgbClr val="92D050"/>
              </a:buClr>
              <a:buSzPct val="80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rgbClr val="92D050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Uživanje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beljakovinsko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bogatih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živil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živila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vsebuje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15–25 g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kakovostnih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najpogosteje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priporoča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čim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prej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fizičnem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naporu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  <a:p>
            <a:endParaRPr lang="en-GB" dirty="0">
              <a:solidFill>
                <a:srgbClr val="000000"/>
              </a:solidFill>
              <a:latin typeface="Open Sans"/>
            </a:endParaRPr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88CCE-F41D-2245-BE52-97472D48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46" y="5035166"/>
            <a:ext cx="2471418" cy="17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000" b="1" dirty="0" smtClean="0">
                <a:solidFill>
                  <a:srgbClr val="92D050"/>
                </a:solidFill>
              </a:rPr>
              <a:t>Odgovore </a:t>
            </a:r>
            <a:r>
              <a:rPr lang="sl-SI" sz="4000" b="1" dirty="0" smtClean="0">
                <a:solidFill>
                  <a:srgbClr val="92D050"/>
                </a:solidFill>
              </a:rPr>
              <a:t>prepiši v zvezek! </a:t>
            </a:r>
            <a:br>
              <a:rPr lang="sl-SI" sz="4000" b="1" dirty="0" smtClean="0">
                <a:solidFill>
                  <a:srgbClr val="92D050"/>
                </a:solidFill>
              </a:rPr>
            </a:br>
            <a:r>
              <a:rPr lang="sl-SI" sz="4000" b="1" dirty="0" smtClean="0">
                <a:solidFill>
                  <a:srgbClr val="92D050"/>
                </a:solidFill>
              </a:rPr>
              <a:t>Kaj </a:t>
            </a:r>
            <a:r>
              <a:rPr lang="sl-SI" sz="4000" b="1" dirty="0">
                <a:solidFill>
                  <a:srgbClr val="92D050"/>
                </a:solidFill>
              </a:rPr>
              <a:t>si morem zapomniti?</a:t>
            </a:r>
            <a:br>
              <a:rPr lang="sl-SI" sz="4000" b="1" dirty="0">
                <a:solidFill>
                  <a:srgbClr val="92D050"/>
                </a:solidFill>
              </a:rPr>
            </a:br>
            <a:endParaRPr lang="sl-SI" sz="4000" b="1" dirty="0">
              <a:solidFill>
                <a:srgbClr val="92D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1828801"/>
            <a:ext cx="10198751" cy="47830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Katere skupine živil </a:t>
            </a:r>
            <a:r>
              <a:rPr lang="sl-SI" sz="2400" dirty="0"/>
              <a:t>vsebujejo več beljakovin kot drugih hranilnih snovi?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Naštej nekaj beljakovin živalskega in rastlinskega izvora.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Iz česa so sestavljene beljakovine?</a:t>
            </a:r>
            <a:endParaRPr lang="sl-SI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Koliko energije se sprosti, če zaužijemo 1 g beljakovin?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Kolikšen delež dnevne prehrane, po zdravstvenih priporočilih, naj bi pokrivala beljakovinska živila?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Izračunaj koliko g beljakovin moraš dnevno zaužiti.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/>
              <a:t>Razišči koliko g beljakovin vsebuje 100 g zrezka. </a:t>
            </a:r>
            <a:endParaRPr lang="sl-SI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Ali je polpeta mesni izdelek?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/>
              <a:t>Ali je salama mesni izdelek? Utemelji.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B2D3-B2B3-C34B-A8D8-92AD2FCC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1" y="399535"/>
            <a:ext cx="1761067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077"/>
          </a:xfrm>
        </p:spPr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83677"/>
            <a:ext cx="10823004" cy="5574323"/>
          </a:xfrm>
        </p:spPr>
        <p:txBody>
          <a:bodyPr/>
          <a:lstStyle/>
          <a:p>
            <a:r>
              <a:rPr lang="sl-SI" dirty="0" smtClean="0"/>
              <a:t>1. Med beljakovinska živila spadajo: 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A) vse vrste mesa in mesnih izdelkov </a:t>
            </a:r>
            <a:r>
              <a:rPr lang="sl-SI" dirty="0" smtClean="0"/>
              <a:t>(salame, pršut, klobase, hrenovke…), 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B) mleko </a:t>
            </a:r>
            <a:r>
              <a:rPr lang="sl-SI" dirty="0" smtClean="0">
                <a:solidFill>
                  <a:schemeClr val="tx1"/>
                </a:solidFill>
              </a:rPr>
              <a:t>(kravje, kozje, ovčje…)</a:t>
            </a:r>
            <a:r>
              <a:rPr lang="sl-SI" dirty="0" smtClean="0">
                <a:solidFill>
                  <a:srgbClr val="0070C0"/>
                </a:solidFill>
              </a:rPr>
              <a:t> in mlečni izdelki </a:t>
            </a:r>
            <a:r>
              <a:rPr lang="sl-SI" dirty="0" smtClean="0"/>
              <a:t>(sir, skuta, smetana, kisla smetana, sladoled</a:t>
            </a:r>
            <a:r>
              <a:rPr lang="sl-SI" dirty="0" smtClean="0">
                <a:solidFill>
                  <a:srgbClr val="0070C0"/>
                </a:solidFill>
              </a:rPr>
              <a:t>…), C) ribe (morske in sladkovodne)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Č) jajca ( kokošje, prepeličje, gosje, nojevo…)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D) stročnice (grah, fižol, soja, leča, čičerika, bob …)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2. Beljakovine živalskega izvora: meso, jajca, mleko, rastlinskega izvora: grah, fižol, soja…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3. Beljakovine so sestavljene iz aminokislin. 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4. Pri zaužitju 1g beljakovin se sprosti 17 kJ energije.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5. Beljakovine naj predstavljajo 10 do 15% dnevnega energijskega vnosa.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6. Če ima nekdo 50 kg, mora zaužiti vsaj 50 g beljakovin dnevno.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7. 100 g zrezek vsebuje od 18 do 22 g beljakovin, odvisno je od vrste mesa iz katerega je zrezek.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8. Polpeta ni mesni izdelek, je meso, samo da ga pred pripravo zmeljemo.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9. Salama je mesni izdelek, ker meso predelamo.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0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E57F0-1566-7142-8CD0-20F3943F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" y="656107"/>
            <a:ext cx="8881151" cy="554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17515-2BA5-714B-BF49-11983467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912341"/>
            <a:ext cx="2983470" cy="19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476" y="459288"/>
            <a:ext cx="8596668" cy="1320800"/>
          </a:xfrm>
        </p:spPr>
        <p:txBody>
          <a:bodyPr>
            <a:normAutofit/>
          </a:bodyPr>
          <a:lstStyle/>
          <a:p>
            <a:r>
              <a:rPr lang="sl-SI" sz="4400" b="1" dirty="0"/>
              <a:t>1. Živila z več beljakovinami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6944" y="3237130"/>
            <a:ext cx="4986130" cy="3011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 smtClean="0">
                <a:solidFill>
                  <a:srgbClr val="FF0000"/>
                </a:solidFill>
              </a:rPr>
              <a:t>ŽIVALSKEGA </a:t>
            </a:r>
            <a:r>
              <a:rPr lang="sl-SI" sz="3200" dirty="0">
                <a:solidFill>
                  <a:srgbClr val="FF0000"/>
                </a:solidFill>
              </a:rPr>
              <a:t>IZVORA</a:t>
            </a:r>
            <a:r>
              <a:rPr lang="sl-SI" sz="32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m</a:t>
            </a:r>
            <a:r>
              <a:rPr lang="sl-SI" sz="3200" dirty="0" smtClean="0"/>
              <a:t>eso in mesni izdelki,</a:t>
            </a:r>
            <a:endParaRPr lang="sl-SI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jajca,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ribe,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3200" dirty="0"/>
              <a:t>mleko in mlečni izdelki.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C5DCF-3C3F-B044-A0A5-4E64BE6ED43F}"/>
              </a:ext>
            </a:extLst>
          </p:cNvPr>
          <p:cNvSpPr txBox="1"/>
          <p:nvPr/>
        </p:nvSpPr>
        <p:spPr>
          <a:xfrm>
            <a:off x="588026" y="1472223"/>
            <a:ext cx="892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Beljakovine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najdemo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v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velikem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številu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živil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3200" dirty="0" smtClean="0">
                <a:solidFill>
                  <a:srgbClr val="FF0000"/>
                </a:solidFill>
              </a:rPr>
              <a:t>Glede na izvor živila delimo beljakovine :</a:t>
            </a:r>
            <a:endParaRPr lang="en-SI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FE1BD-A6F6-B948-AFBC-8E4FCAAC381F}"/>
              </a:ext>
            </a:extLst>
          </p:cNvPr>
          <p:cNvSpPr txBox="1"/>
          <p:nvPr/>
        </p:nvSpPr>
        <p:spPr>
          <a:xfrm>
            <a:off x="6096000" y="3195459"/>
            <a:ext cx="46117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3200" dirty="0" smtClean="0">
                <a:solidFill>
                  <a:srgbClr val="FF0000"/>
                </a:solidFill>
              </a:rPr>
              <a:t>RASTLINSKEGA IZVORA</a:t>
            </a:r>
            <a:r>
              <a:rPr lang="en-SI" sz="32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endParaRPr lang="en-SI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sl-SI" sz="3200" dirty="0" err="1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sl-SI" sz="3200" dirty="0" err="1" smtClean="0">
                <a:solidFill>
                  <a:schemeClr val="bg2">
                    <a:lumMod val="25000"/>
                  </a:schemeClr>
                </a:solidFill>
              </a:rPr>
              <a:t>ročnice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 ( soja, grah, fižol, čičerika, leča, bob …)</a:t>
            </a:r>
          </a:p>
          <a:p>
            <a:endParaRPr lang="en-SI" dirty="0" smtClean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2541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0E039C-0CA1-9C44-B31B-04B5CBA3B381}"/>
              </a:ext>
            </a:extLst>
          </p:cNvPr>
          <p:cNvSpPr/>
          <p:nvPr/>
        </p:nvSpPr>
        <p:spPr>
          <a:xfrm>
            <a:off x="728869" y="936010"/>
            <a:ext cx="891871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Živila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živalskega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izvora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zelo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kakovostnih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vendar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moramo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njihovem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uživanju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pozorni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 ne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zaužijemo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preveč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nasičenih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maščob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Tudi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živila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rastlinskega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izvora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lahko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dober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vendar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njihova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aminokislinska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sestava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manj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optimalna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Ta problem se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učinkovito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razreši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kombiniranim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uživanjem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različnih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rastlinskih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virov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stročnic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soja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fižol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ipd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en-GB" dirty="0">
              <a:solidFill>
                <a:srgbClr val="000000"/>
              </a:solidFill>
              <a:latin typeface="Open Sans"/>
            </a:endParaRPr>
          </a:p>
          <a:p>
            <a:endParaRPr lang="en-GB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BAC2E-43D5-D846-B0D7-71F487A0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932" y="1025611"/>
            <a:ext cx="2817392" cy="1289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F3DA2-C1C0-5C48-B92A-9312461C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113" y="4032817"/>
            <a:ext cx="2651211" cy="14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98460" y="1749640"/>
            <a:ext cx="96770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40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Beljakovine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so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sestavljene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iz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različnih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aminokislin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GB" sz="3200" u="sng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osnovni</a:t>
            </a:r>
            <a:r>
              <a:rPr lang="en-GB" sz="32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u="sng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gradniki</a:t>
            </a:r>
            <a:r>
              <a:rPr lang="en-GB" sz="32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GB" sz="3200" u="sng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hlinkClick r:id="rId2" tooltip="Beljakovin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beljakovin</a:t>
            </a:r>
            <a:r>
              <a:rPr lang="sl-SI" sz="32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so aminokisline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sl-SI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Poznamo več kot 20 različnih aminokislin.</a:t>
            </a:r>
            <a:endParaRPr lang="sl-SI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9 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aminokislin je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esencialnih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takih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ki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jih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telo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ne 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more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proizvesti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samo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torej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jih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moramo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25000"/>
                  </a:schemeClr>
                </a:solidFill>
              </a:rPr>
              <a:t>nujno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zaužiti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en-GB" sz="3200" dirty="0" err="1" smtClean="0">
                <a:solidFill>
                  <a:schemeClr val="bg2">
                    <a:lumMod val="25000"/>
                  </a:schemeClr>
                </a:solidFill>
              </a:rPr>
              <a:t>hrano</a:t>
            </a: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602A8-EECA-0B4D-AFEB-653A3C33146E}"/>
              </a:ext>
            </a:extLst>
          </p:cNvPr>
          <p:cNvSpPr txBox="1"/>
          <p:nvPr/>
        </p:nvSpPr>
        <p:spPr>
          <a:xfrm>
            <a:off x="2229634" y="504210"/>
            <a:ext cx="5816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</a:rPr>
              <a:t>2</a:t>
            </a:r>
            <a:r>
              <a:rPr lang="en-SI" sz="4400" b="1" dirty="0" smtClean="0">
                <a:solidFill>
                  <a:schemeClr val="accent1"/>
                </a:solidFill>
              </a:rPr>
              <a:t>. </a:t>
            </a:r>
            <a:r>
              <a:rPr lang="en-SI" sz="4400" b="1" dirty="0">
                <a:solidFill>
                  <a:schemeClr val="accent1"/>
                </a:solidFill>
              </a:rPr>
              <a:t>Sestava beljakovin</a:t>
            </a:r>
          </a:p>
        </p:txBody>
      </p:sp>
    </p:spTree>
    <p:extLst>
      <p:ext uri="{BB962C8B-B14F-4D97-AF65-F5344CB8AC3E}">
        <p14:creationId xmlns:p14="http://schemas.microsoft.com/office/powerpoint/2010/main" val="212199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AC06-2E5F-7146-9A23-94E3A227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6" y="3089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3</a:t>
            </a:r>
            <a:r>
              <a:rPr lang="sl-SI" sz="4400" b="1" dirty="0" smtClean="0"/>
              <a:t>. Pomen beljakovin za telo</a:t>
            </a:r>
            <a:endParaRPr lang="en-SI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7BBB3-7983-5445-A2CA-2496FD38C607}"/>
              </a:ext>
            </a:extLst>
          </p:cNvPr>
          <p:cNvSpPr/>
          <p:nvPr/>
        </p:nvSpPr>
        <p:spPr>
          <a:xfrm>
            <a:off x="577126" y="1131679"/>
            <a:ext cx="90929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pomemben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sestavni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vseh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živalskih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rastlinskih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celic</a:t>
            </a: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sl-S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telesu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imajo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mnoge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življenje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pomembne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funkcije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delujejo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encimi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nujno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potrebne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rast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razvoj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ključni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gradnik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celičnih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struktur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sodelujejo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imunskem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odzivu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izgradnji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delovanju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mišičevja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457200" indent="-4572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vključene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v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popravljalne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mehanizme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v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prenos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številnih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snovi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organizmu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3536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409DCD-CBFA-EF45-8CCE-0CD82362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4" y="69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4. </a:t>
            </a:r>
            <a:r>
              <a:rPr lang="en-GB" sz="4000" b="1" dirty="0" err="1"/>
              <a:t>Vsebnost</a:t>
            </a:r>
            <a:r>
              <a:rPr lang="en-GB" sz="4000" b="1" dirty="0"/>
              <a:t> </a:t>
            </a:r>
            <a:r>
              <a:rPr lang="en-GB" sz="4000" b="1" dirty="0" err="1"/>
              <a:t>beljakovin</a:t>
            </a:r>
            <a:r>
              <a:rPr lang="en-GB" sz="4000" b="1" dirty="0"/>
              <a:t> v </a:t>
            </a:r>
            <a:r>
              <a:rPr lang="en-GB" sz="4000" b="1" dirty="0" err="1"/>
              <a:t>nekaterih</a:t>
            </a:r>
            <a:r>
              <a:rPr lang="en-GB" sz="4000" b="1" dirty="0"/>
              <a:t> </a:t>
            </a:r>
            <a:r>
              <a:rPr lang="en-GB" sz="4000" b="1" dirty="0" err="1"/>
              <a:t>živilih</a:t>
            </a:r>
            <a:r>
              <a:rPr lang="en-GB" sz="4000" b="1" dirty="0"/>
              <a:t> </a:t>
            </a:r>
            <a:br>
              <a:rPr lang="en-GB" sz="4000" b="1" dirty="0"/>
            </a:br>
            <a:r>
              <a:rPr lang="en-GB" sz="4000" b="1" dirty="0"/>
              <a:t>(</a:t>
            </a:r>
            <a:r>
              <a:rPr lang="en-GB" sz="4000" b="1" dirty="0" err="1"/>
              <a:t>na</a:t>
            </a:r>
            <a:r>
              <a:rPr lang="en-GB" sz="4000" b="1" dirty="0"/>
              <a:t> 100 g </a:t>
            </a:r>
            <a:r>
              <a:rPr lang="en-GB" sz="4000" b="1" dirty="0" err="1"/>
              <a:t>živila</a:t>
            </a:r>
            <a:r>
              <a:rPr lang="en-GB" sz="4000" b="1" dirty="0"/>
              <a:t>)</a:t>
            </a:r>
            <a:br>
              <a:rPr lang="en-GB" sz="4000" b="1" dirty="0"/>
            </a:br>
            <a:endParaRPr lang="sl-SI" altLang="sl-SI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A1AE-8E10-A941-A37E-AC05F90C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08" y="2072884"/>
            <a:ext cx="8818237" cy="37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1353" y="4675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/>
              <a:t>5.  Koliko beljakovin potrebujemo na dan?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374" y="2214438"/>
            <a:ext cx="10820400" cy="4024125"/>
          </a:xfrm>
        </p:spPr>
        <p:txBody>
          <a:bodyPr/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66F35-2B0A-1D4E-ACF2-B0B8F10BB5C4}"/>
              </a:ext>
            </a:extLst>
          </p:cNvPr>
          <p:cNvSpPr/>
          <p:nvPr/>
        </p:nvSpPr>
        <p:spPr>
          <a:xfrm>
            <a:off x="755374" y="1930400"/>
            <a:ext cx="83886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predstavljajo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</a:p>
          <a:p>
            <a:pPr lvl="1">
              <a:buClr>
                <a:schemeClr val="accent1"/>
              </a:buClr>
              <a:buSzPct val="80000"/>
            </a:pPr>
            <a:r>
              <a:rPr lang="en-GB" sz="3200" dirty="0">
                <a:solidFill>
                  <a:schemeClr val="accent1"/>
                </a:solidFill>
              </a:rPr>
              <a:t>10 in 15 %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dnevnega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energijskega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vnosa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Odrasel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človek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dnevno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potrebuje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sl-SI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približno 1</a:t>
            </a:r>
            <a:r>
              <a:rPr lang="en-GB" sz="3200" dirty="0" smtClean="0">
                <a:solidFill>
                  <a:schemeClr val="accent1"/>
                </a:solidFill>
              </a:rPr>
              <a:t>g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beljakovin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kilogram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telesne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mase</a:t>
            </a:r>
            <a:r>
              <a:rPr lang="sl-SI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accent1"/>
              </a:buClr>
              <a:buSzPct val="80000"/>
            </a:pPr>
            <a:r>
              <a:rPr lang="sl-SI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troci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nosečnice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doječe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športniki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starejši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nekoliko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več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SI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2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b="1" dirty="0">
                <a:solidFill>
                  <a:srgbClr val="92D050"/>
                </a:solidFill>
              </a:rPr>
              <a:t>7. Koliko energije dobimo iz 1 grama beljakovin?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  Iz </a:t>
            </a:r>
            <a:r>
              <a:rPr lang="sl-SI" sz="4000" dirty="0"/>
              <a:t>1 g beljakovin dobimo: </a:t>
            </a:r>
          </a:p>
          <a:p>
            <a:pPr marL="0" indent="0" algn="ctr">
              <a:buNone/>
            </a:pPr>
            <a:r>
              <a:rPr lang="sl-SI" sz="4000" dirty="0"/>
              <a:t>17 kJ (4 kcal).</a:t>
            </a:r>
          </a:p>
          <a:p>
            <a:pPr marL="0" indent="0">
              <a:buNone/>
            </a:pPr>
            <a:endParaRPr lang="sl-SI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16A67-97C6-7749-A2B4-9CA30139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151" y="4080380"/>
            <a:ext cx="4099085" cy="25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3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{323B67BA-CEC0-AF4C-B369-EEBF5140E9CD}tf10001060</Template>
  <TotalTime>440</TotalTime>
  <Words>633</Words>
  <Application>Microsoft Office PowerPoint</Application>
  <PresentationFormat>Širokozaslonsko</PresentationFormat>
  <Paragraphs>73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Open Sans</vt:lpstr>
      <vt:lpstr>Trebuchet MS</vt:lpstr>
      <vt:lpstr>Wingdings 3</vt:lpstr>
      <vt:lpstr>Facet</vt:lpstr>
      <vt:lpstr>Živila z več beljakovinami</vt:lpstr>
      <vt:lpstr>PowerPointova predstavitev</vt:lpstr>
      <vt:lpstr>1. Živila z več beljakovinami</vt:lpstr>
      <vt:lpstr>PowerPointova predstavitev</vt:lpstr>
      <vt:lpstr>PowerPointova predstavitev</vt:lpstr>
      <vt:lpstr>3. Pomen beljakovin za telo</vt:lpstr>
      <vt:lpstr>4. Vsebnost beljakovin v nekaterih živilih  (na 100 g živila) </vt:lpstr>
      <vt:lpstr>5.  Koliko beljakovin potrebujemo na dan?</vt:lpstr>
      <vt:lpstr>7. Koliko energije dobimo iz 1 grama beljakovin?</vt:lpstr>
      <vt:lpstr>8. Beljakovine in športniki</vt:lpstr>
      <vt:lpstr>Odgovore prepiši v zvezek!  Kaj si morem zapomniti? </vt:lpstr>
      <vt:lpstr>REŠITVE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Živila z več ogljikovimi hidrati</dc:title>
  <dc:creator>Tatjana</dc:creator>
  <cp:lastModifiedBy>Tatjana</cp:lastModifiedBy>
  <cp:revision>110</cp:revision>
  <dcterms:created xsi:type="dcterms:W3CDTF">2020-04-09T17:17:07Z</dcterms:created>
  <dcterms:modified xsi:type="dcterms:W3CDTF">2020-04-29T15:15:24Z</dcterms:modified>
</cp:coreProperties>
</file>